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Barlow"/>
      <p:regular r:id="rId15"/>
    </p:embeddedFont>
    <p:embeddedFont>
      <p:font typeface="Barlow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  <p:embeddedFont>
      <p:font typeface="Montserrat"/>
      <p:regular r:id="rId21"/>
    </p:embeddedFont>
    <p:embeddedFont>
      <p:font typeface="Montserra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3-2.png>
</file>

<file path=ppt/media/image-3-3.png>
</file>

<file path=ppt/media/image-3-4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6-2.png>
</file>

<file path=ppt/media/image-6-3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581394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HTML: The Foundation of the Web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331732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Embark on a journey to understand the building blocks of every website.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58309" y="5285065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929" y="5292685"/>
            <a:ext cx="331351" cy="3313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13128" y="5268873"/>
            <a:ext cx="3204329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by Abhishek Makwana</a:t>
            </a:r>
            <a:endParaRPr lang="en-US" sz="2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757130"/>
            <a:ext cx="9622274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What is HTML and Why is it Important?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4011335"/>
            <a:ext cx="359640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HyperText Markup Language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58414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standard markup language for creating web pages.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40113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Foundation of the Web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58414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Provides structure and content to websites.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40113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Browser Display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58414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Interpreted by browsers to display content.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64603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Basic HTML Structure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309" y="2683669"/>
            <a:ext cx="1083231" cy="129992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66461" y="290024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Tags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66461" y="3386376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Keywords enclosed in angle brackets: &lt;tag&gt;.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3983593"/>
            <a:ext cx="1083231" cy="129992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66461" y="420016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Elements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66461" y="4686300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tag plus content: &lt;tag&gt;content&lt;/tag&gt;.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5283518"/>
            <a:ext cx="1083231" cy="129992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66461" y="550009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Attributes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66461" y="5986224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Modifiers: &lt;tag attribute="value"&gt;.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627114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Common HTML Tags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709" y="3664744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4709" y="4422934"/>
            <a:ext cx="232576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Headings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44709" y="4909066"/>
            <a:ext cx="232576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&lt;h1&gt; to &lt;h6&gt;: Define section titles.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5398" y="3664744"/>
            <a:ext cx="541615" cy="5416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95398" y="4422934"/>
            <a:ext cx="232588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Paragraphs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895398" y="4909066"/>
            <a:ext cx="2325886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&lt;p&gt;: Create blocks of text.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6205" y="3664744"/>
            <a:ext cx="541615" cy="54161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6205" y="4422934"/>
            <a:ext cx="232576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Lists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6205" y="4909066"/>
            <a:ext cx="232576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&lt;ul&gt;, &lt;ol&gt;, &lt;li&gt;: Organize content.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881426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Working with Links and Images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387548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427827" y="3948113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6948726" y="38754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Links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948726" y="4361617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&lt;a href="url"&gt;text&lt;/a&gt;: Connect to other pages.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0166747" y="387548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10314623" y="3948113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870763" y="38754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Images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870763" y="4361617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&lt;img src="url" alt="text" /&gt;: Display visuals.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6244709" y="5515332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6396037" y="5587960"/>
            <a:ext cx="1846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6948726" y="55153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Navigation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948726" y="6001464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Essential for user experience.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246942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Structuring Content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36288" y="427136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Divs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757499"/>
            <a:ext cx="38286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Containers for sections or layout.</a:t>
            </a:r>
            <a:endParaRPr lang="en-US" sz="17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684699" y="4194750"/>
            <a:ext cx="95845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9934932" y="304264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Spans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4932" y="3528774"/>
            <a:ext cx="39371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Inline containers for text.</a:t>
            </a:r>
            <a:endParaRPr lang="en-US" sz="170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269665" y="3238560"/>
            <a:ext cx="151686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100" dirty="0"/>
          </a:p>
        </p:txBody>
      </p:sp>
      <p:sp>
        <p:nvSpPr>
          <p:cNvPr id="11" name="Text 7"/>
          <p:cNvSpPr/>
          <p:nvPr/>
        </p:nvSpPr>
        <p:spPr>
          <a:xfrm>
            <a:off x="9934932" y="549997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Organization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4932" y="5986105"/>
            <a:ext cx="39371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Grouping for styling and scripting.</a:t>
            </a:r>
            <a:endParaRPr lang="en-US" sz="170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794010" y="5979497"/>
            <a:ext cx="146209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1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9623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2938" y="2802374"/>
            <a:ext cx="5724882" cy="604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HTML5 Semantic Elements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7303770" y="3682127"/>
            <a:ext cx="22860" cy="4041219"/>
          </a:xfrm>
          <a:prstGeom prst="roundRect">
            <a:avLst>
              <a:gd name="adj" fmla="val 723256"/>
            </a:avLst>
          </a:prstGeom>
          <a:solidFill>
            <a:srgbClr val="60646A"/>
          </a:solidFill>
          <a:ln/>
        </p:spPr>
      </p:sp>
      <p:sp>
        <p:nvSpPr>
          <p:cNvPr id="5" name="Shape 2"/>
          <p:cNvSpPr/>
          <p:nvPr/>
        </p:nvSpPr>
        <p:spPr>
          <a:xfrm>
            <a:off x="6488490" y="4083844"/>
            <a:ext cx="642938" cy="22860"/>
          </a:xfrm>
          <a:prstGeom prst="roundRect">
            <a:avLst>
              <a:gd name="adj" fmla="val 723256"/>
            </a:avLst>
          </a:prstGeom>
          <a:solidFill>
            <a:srgbClr val="60646A"/>
          </a:solidFill>
          <a:ln/>
        </p:spPr>
      </p:sp>
      <p:sp>
        <p:nvSpPr>
          <p:cNvPr id="6" name="Shape 3"/>
          <p:cNvSpPr/>
          <p:nvPr/>
        </p:nvSpPr>
        <p:spPr>
          <a:xfrm>
            <a:off x="7108567" y="3888700"/>
            <a:ext cx="413266" cy="413266"/>
          </a:xfrm>
          <a:prstGeom prst="roundRect">
            <a:avLst>
              <a:gd name="adj" fmla="val 40007"/>
            </a:avLst>
          </a:prstGeom>
          <a:solidFill>
            <a:srgbClr val="282C32"/>
          </a:solidFill>
          <a:ln/>
          <a:effectLst>
            <a:outerShdw sx="100000" sy="100000" kx="0" ky="0" algn="bl" rotWithShape="0" blurRad="45720" dist="22860" dir="13500000">
              <a:srgbClr val="ffffff">
                <a:alpha val="1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7263825" y="3950256"/>
            <a:ext cx="102632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3887748" y="3865721"/>
            <a:ext cx="2417088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&lt;article&gt;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42938" y="4277916"/>
            <a:ext cx="5661898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Self-contained composition.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7498973" y="5002173"/>
            <a:ext cx="642938" cy="22860"/>
          </a:xfrm>
          <a:prstGeom prst="roundRect">
            <a:avLst>
              <a:gd name="adj" fmla="val 723256"/>
            </a:avLst>
          </a:prstGeom>
          <a:solidFill>
            <a:srgbClr val="60646A"/>
          </a:solidFill>
          <a:ln/>
        </p:spPr>
      </p:sp>
      <p:sp>
        <p:nvSpPr>
          <p:cNvPr id="11" name="Shape 8"/>
          <p:cNvSpPr/>
          <p:nvPr/>
        </p:nvSpPr>
        <p:spPr>
          <a:xfrm>
            <a:off x="7108567" y="4807029"/>
            <a:ext cx="413266" cy="413266"/>
          </a:xfrm>
          <a:prstGeom prst="roundRect">
            <a:avLst>
              <a:gd name="adj" fmla="val 40007"/>
            </a:avLst>
          </a:prstGeom>
          <a:solidFill>
            <a:srgbClr val="282C32"/>
          </a:solidFill>
          <a:ln/>
          <a:effectLst>
            <a:outerShdw sx="100000" sy="100000" kx="0" ky="0" algn="bl" rotWithShape="0" blurRad="45720" dist="22860" dir="13500000">
              <a:srgbClr val="ffffff">
                <a:alpha val="1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7233940" y="4868585"/>
            <a:ext cx="162401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8325564" y="4784050"/>
            <a:ext cx="2417088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&lt;aside&gt;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8325564" y="5196245"/>
            <a:ext cx="5661898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Tangentially related content.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488490" y="5828705"/>
            <a:ext cx="642938" cy="22860"/>
          </a:xfrm>
          <a:prstGeom prst="roundRect">
            <a:avLst>
              <a:gd name="adj" fmla="val 723256"/>
            </a:avLst>
          </a:prstGeom>
          <a:solidFill>
            <a:srgbClr val="60646A"/>
          </a:solidFill>
          <a:ln/>
        </p:spPr>
      </p:sp>
      <p:sp>
        <p:nvSpPr>
          <p:cNvPr id="16" name="Shape 13"/>
          <p:cNvSpPr/>
          <p:nvPr/>
        </p:nvSpPr>
        <p:spPr>
          <a:xfrm>
            <a:off x="7108567" y="5633561"/>
            <a:ext cx="413266" cy="413266"/>
          </a:xfrm>
          <a:prstGeom prst="roundRect">
            <a:avLst>
              <a:gd name="adj" fmla="val 40007"/>
            </a:avLst>
          </a:prstGeom>
          <a:solidFill>
            <a:srgbClr val="282C32"/>
          </a:solidFill>
          <a:ln/>
          <a:effectLst>
            <a:outerShdw sx="100000" sy="100000" kx="0" ky="0" algn="bl" rotWithShape="0" blurRad="45720" dist="22860" dir="13500000">
              <a:srgbClr val="ffffff">
                <a:alpha val="1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7236916" y="5695117"/>
            <a:ext cx="156567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3887748" y="5610582"/>
            <a:ext cx="2417088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&lt;nav&gt;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642938" y="6022777"/>
            <a:ext cx="5661898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Section of navigation links.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7498973" y="6655356"/>
            <a:ext cx="642938" cy="22860"/>
          </a:xfrm>
          <a:prstGeom prst="roundRect">
            <a:avLst>
              <a:gd name="adj" fmla="val 723256"/>
            </a:avLst>
          </a:prstGeom>
          <a:solidFill>
            <a:srgbClr val="60646A"/>
          </a:solidFill>
          <a:ln/>
        </p:spPr>
      </p:sp>
      <p:sp>
        <p:nvSpPr>
          <p:cNvPr id="21" name="Shape 18"/>
          <p:cNvSpPr/>
          <p:nvPr/>
        </p:nvSpPr>
        <p:spPr>
          <a:xfrm>
            <a:off x="7108567" y="6460212"/>
            <a:ext cx="413266" cy="413266"/>
          </a:xfrm>
          <a:prstGeom prst="roundRect">
            <a:avLst>
              <a:gd name="adj" fmla="val 40007"/>
            </a:avLst>
          </a:prstGeom>
          <a:solidFill>
            <a:srgbClr val="282C32"/>
          </a:solidFill>
          <a:ln/>
          <a:effectLst>
            <a:outerShdw sx="100000" sy="100000" kx="0" ky="0" algn="bl" rotWithShape="0" blurRad="45720" dist="22860" dir="13500000">
              <a:srgbClr val="ffffff">
                <a:alpha val="10000"/>
              </a:srgbClr>
            </a:outerShdw>
          </a:effectLst>
        </p:spPr>
      </p:sp>
      <p:sp>
        <p:nvSpPr>
          <p:cNvPr id="22" name="Text 19"/>
          <p:cNvSpPr/>
          <p:nvPr/>
        </p:nvSpPr>
        <p:spPr>
          <a:xfrm>
            <a:off x="7227391" y="6521768"/>
            <a:ext cx="175498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/>
          <p:cNvSpPr/>
          <p:nvPr/>
        </p:nvSpPr>
        <p:spPr>
          <a:xfrm>
            <a:off x="8325564" y="6437233"/>
            <a:ext cx="2417088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&lt;footer&gt;</a:t>
            </a:r>
            <a:endParaRPr lang="en-US" sz="1900" dirty="0"/>
          </a:p>
        </p:txBody>
      </p:sp>
      <p:sp>
        <p:nvSpPr>
          <p:cNvPr id="24" name="Text 21"/>
          <p:cNvSpPr/>
          <p:nvPr/>
        </p:nvSpPr>
        <p:spPr>
          <a:xfrm>
            <a:off x="8325564" y="6849428"/>
            <a:ext cx="5661898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Information about the document.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4143732"/>
            <a:ext cx="670976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Next Steps: Learning More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5181362"/>
            <a:ext cx="4226838" cy="1612702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74884" y="539793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Online Courses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74884" y="5884069"/>
            <a:ext cx="379368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Interactive tutorials and lessons.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201722" y="5181362"/>
            <a:ext cx="4226838" cy="1612702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5418296" y="539793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Documentation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18296" y="5884069"/>
            <a:ext cx="379368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MDN Web Docs and W3Schools.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9645134" y="5181362"/>
            <a:ext cx="4226838" cy="1612702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9861709" y="539793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Practice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1709" y="5884069"/>
            <a:ext cx="379368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Build small projects to reinforce understanding.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2025-02-28T08:29:12Z</dcterms:created>
  <dcterms:modified xsi:type="dcterms:W3CDTF">2025-02-28T08:29:12Z</dcterms:modified>
</cp:coreProperties>
</file>